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3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2F1D0B-C5A3-495E-841F-A307F7A43B93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573C20-A711-40B6-A173-B96C30EDD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672547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62F923-17CC-43C0-9BDF-9DBDACE47F4B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250F5-39E2-418C-A626-9F1DD84F40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95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250F5-39E2-418C-A626-9F1DD84F40E3}" type="slidenum">
              <a:rPr lang="en-US" smtClean="0"/>
              <a:t>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Al-Karkh University of Science, College of Science, Department of Medical Physics, Subject: Electricity, Prepared by: Dr. Nihad K Ali 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882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761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34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4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496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652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092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16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73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93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7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63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3FA23-0DCB-473D-9F5C-4920015BF4FD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063A8-E986-4B41-9943-7C49A8606A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35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66399" y="533400"/>
            <a:ext cx="5934317" cy="243028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Subject: Electricity  Laboratory</a:t>
            </a:r>
          </a:p>
          <a:p>
            <a:endParaRPr lang="en-US" b="1" dirty="0">
              <a:latin typeface="Times New Roman"/>
              <a:ea typeface="Calibri"/>
              <a:cs typeface="Arial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Experiement </a:t>
            </a:r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5: </a:t>
            </a:r>
            <a:r>
              <a:rPr lang="en-US" b="1" dirty="0">
                <a:latin typeface="Times New Roman"/>
                <a:ea typeface="Calibri"/>
                <a:cs typeface="Arial"/>
              </a:rPr>
              <a:t>Calculating the value of unknown resistor </a:t>
            </a:r>
            <a:endParaRPr lang="en-US" sz="1200" dirty="0">
              <a:ea typeface="Calibri"/>
              <a:cs typeface="Arial"/>
            </a:endParaRPr>
          </a:p>
          <a:p>
            <a:pPr lvl="0"/>
            <a:r>
              <a:rPr lang="en-US" b="1" dirty="0" smtClean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Al-Karkh </a:t>
            </a:r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University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College of Science</a:t>
            </a:r>
            <a:endParaRPr lang="en-US" b="1" dirty="0">
              <a:solidFill>
                <a:prstClr val="black"/>
              </a:solidFill>
            </a:endParaRPr>
          </a:p>
          <a:p>
            <a:pPr lvl="0"/>
            <a:r>
              <a:rPr lang="en-US" b="1" dirty="0">
                <a:solidFill>
                  <a:prstClr val="black"/>
                </a:solidFill>
                <a:latin typeface="Times New Roman"/>
                <a:ea typeface="Calibri"/>
                <a:cs typeface="Arial"/>
              </a:rPr>
              <a:t>Department of Medical Physics</a:t>
            </a:r>
            <a:endParaRPr lang="en-US" b="1" dirty="0">
              <a:solidFill>
                <a:prstClr val="black"/>
              </a:solidFill>
            </a:endParaRPr>
          </a:p>
          <a:p>
            <a:endParaRPr lang="en-US" b="1" dirty="0"/>
          </a:p>
          <a:p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3124199" y="3581400"/>
            <a:ext cx="210826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Prepared by: </a:t>
            </a: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Dr. Nihad K Ali</a:t>
            </a:r>
          </a:p>
          <a:p>
            <a:r>
              <a:rPr lang="en-US" b="1" dirty="0" smtClean="0">
                <a:latin typeface="Times New Roman"/>
                <a:ea typeface="Calibri"/>
                <a:cs typeface="Arial"/>
              </a:rPr>
              <a:t>Zaineb Faleh Nazal</a:t>
            </a:r>
            <a:endParaRPr lang="en-US" b="1" dirty="0" smtClean="0">
              <a:effectLst/>
              <a:latin typeface="Times New Roman"/>
              <a:ea typeface="Calibri"/>
              <a:cs typeface="Arial"/>
            </a:endParaRPr>
          </a:p>
          <a:p>
            <a:r>
              <a:rPr lang="en-US" b="1" dirty="0" smtClean="0">
                <a:effectLst/>
                <a:latin typeface="Times New Roman"/>
                <a:ea typeface="Calibri"/>
                <a:cs typeface="Arial"/>
              </a:rPr>
              <a:t>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0182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1512871"/>
            <a:ext cx="7772400" cy="28724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Objective of the experiment: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Finding the value of unknown resistor using known resistor.   </a:t>
            </a:r>
            <a:endParaRPr lang="en-US" sz="28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Examine the effect of the resistance value on the electrical current in the circuit.</a:t>
            </a:r>
            <a:endParaRPr lang="en-US" sz="28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800" dirty="0">
                <a:latin typeface="Times New Roman"/>
                <a:ea typeface="Calibri"/>
                <a:cs typeface="Arial"/>
              </a:rPr>
              <a:t>Learn how the galvanometer work.</a:t>
            </a:r>
            <a:endParaRPr lang="en-US" sz="2800" dirty="0">
              <a:ea typeface="Calibri"/>
              <a:cs typeface="Arial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68130" y="609600"/>
            <a:ext cx="6678303" cy="53059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800" b="1" dirty="0">
                <a:latin typeface="Times New Roman"/>
                <a:ea typeface="Calibri"/>
                <a:cs typeface="Arial"/>
              </a:rPr>
              <a:t>Calculating the value of unknown resistor </a:t>
            </a:r>
            <a:endParaRPr lang="en-US" sz="28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3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43000" y="1143000"/>
            <a:ext cx="7010400" cy="1775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latin typeface="Times New Roman"/>
                <a:ea typeface="Calibri"/>
                <a:cs typeface="Arial"/>
              </a:rPr>
              <a:t>Theory</a:t>
            </a:r>
            <a:r>
              <a:rPr lang="en-US" sz="3200" dirty="0">
                <a:latin typeface="Times New Roman"/>
                <a:ea typeface="Calibri"/>
                <a:cs typeface="Arial"/>
              </a:rPr>
              <a:t>:</a:t>
            </a:r>
            <a:endParaRPr lang="en-US" sz="2400" dirty="0">
              <a:ea typeface="Calibri"/>
              <a:cs typeface="Arial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3200" dirty="0">
                <a:latin typeface="Times New Roman"/>
                <a:ea typeface="Calibri"/>
                <a:cs typeface="Arial"/>
              </a:rPr>
              <a:t>If we have the electrical circuit shown below: </a:t>
            </a:r>
            <a:endParaRPr lang="en-US" sz="2400" dirty="0">
              <a:ea typeface="Calibri"/>
              <a:cs typeface="Arial"/>
            </a:endParaRPr>
          </a:p>
        </p:txBody>
      </p:sp>
      <p:pic>
        <p:nvPicPr>
          <p:cNvPr id="3" name="Picture 2" descr="E:\جامعة الكرخ للعلوم\مختبر كهربائية\Captur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918742"/>
            <a:ext cx="3733800" cy="34820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97267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838200" y="914400"/>
                <a:ext cx="7696200" cy="53818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2800" dirty="0">
                    <a:latin typeface="Times New Roman"/>
                    <a:ea typeface="Calibri"/>
                    <a:cs typeface="Arial"/>
                  </a:rPr>
                  <a:t>The potential difference across the unknown resistor would be: 	</a:t>
                </a:r>
                <a14:m>
                  <m:oMath xmlns:m="http://schemas.openxmlformats.org/officeDocument/2006/math"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𝑉</m:t>
                    </m:r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𝐼</m:t>
                    </m:r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×</m:t>
                    </m:r>
                    <m:sSub>
                      <m:sSubPr>
                        <m:ctrlPr>
                          <a:rPr lang="en-US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en-GB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𝑅</m:t>
                        </m:r>
                      </m:e>
                      <m:sub>
                        <m:r>
                          <a:rPr lang="en-GB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𝑋</m:t>
                        </m:r>
                      </m:sub>
                    </m:sSub>
                  </m:oMath>
                </a14:m>
                <a:r>
                  <a:rPr lang="en-GB" sz="2800" dirty="0">
                    <a:effectLst/>
                    <a:latin typeface="Times New Roman"/>
                    <a:ea typeface="Times New Roman"/>
                    <a:cs typeface="Arial"/>
                  </a:rPr>
                  <a:t>.</a:t>
                </a:r>
                <a:r>
                  <a:rPr lang="en-GB" sz="2800" dirty="0">
                    <a:effectLst/>
                    <a:latin typeface="Times New Roman"/>
                    <a:ea typeface="Calibri"/>
                    <a:cs typeface="Arial"/>
                  </a:rPr>
                  <a:t>  </a:t>
                </a:r>
                <a:endParaRPr lang="en-US" sz="2000" dirty="0">
                  <a:ea typeface="Calibri"/>
                  <a:cs typeface="Arial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2800" dirty="0">
                    <a:effectLst/>
                    <a:latin typeface="Times New Roman"/>
                    <a:ea typeface="Calibri"/>
                    <a:cs typeface="Arial"/>
                  </a:rPr>
                  <a:t>And the potential difference across the known resistor would be:  </a:t>
                </a:r>
                <a14:m>
                  <m:oMath xmlns:m="http://schemas.openxmlformats.org/officeDocument/2006/math"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𝑉</m:t>
                    </m:r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=</m:t>
                    </m:r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𝐼</m:t>
                    </m:r>
                    <m:r>
                      <a:rPr lang="en-GB" sz="2800" i="1">
                        <a:effectLst/>
                        <a:latin typeface="Cambria Math"/>
                        <a:ea typeface="Calibri"/>
                        <a:cs typeface="Times New Roman"/>
                      </a:rPr>
                      <m:t>×</m:t>
                    </m:r>
                    <m:sSub>
                      <m:sSubPr>
                        <m:ctrlPr>
                          <a:rPr lang="en-US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</m:ctrlPr>
                      </m:sSubPr>
                      <m:e>
                        <m:r>
                          <a:rPr lang="en-GB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𝑅</m:t>
                        </m:r>
                      </m:e>
                      <m:sub>
                        <m:r>
                          <a:rPr lang="en-GB" sz="2800" i="1">
                            <a:effectLst/>
                            <a:latin typeface="Cambria Math"/>
                            <a:ea typeface="Calibri"/>
                            <a:cs typeface="Times New Roman"/>
                          </a:rPr>
                          <m:t>𝑆</m:t>
                        </m:r>
                      </m:sub>
                    </m:sSub>
                  </m:oMath>
                </a14:m>
                <a:r>
                  <a:rPr lang="en-GB" sz="2800" dirty="0">
                    <a:effectLst/>
                    <a:latin typeface="Times New Roman"/>
                    <a:ea typeface="Calibri"/>
                    <a:cs typeface="Arial"/>
                  </a:rPr>
                  <a:t>.</a:t>
                </a:r>
                <a:endParaRPr lang="en-US" sz="2000" dirty="0">
                  <a:ea typeface="Calibri"/>
                  <a:cs typeface="Arial"/>
                </a:endParaRPr>
              </a:p>
              <a:p>
                <a:pPr algn="just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2800" dirty="0">
                    <a:effectLst/>
                    <a:latin typeface="Times New Roman"/>
                    <a:ea typeface="Calibri"/>
                    <a:cs typeface="Arial"/>
                  </a:rPr>
                  <a:t>In both cases, the current passing through the galvanometer is</a:t>
                </a:r>
                <a:r>
                  <a:rPr lang="en-GB" sz="2000" dirty="0">
                    <a:ea typeface="Calibri"/>
                    <a:cs typeface="Arial"/>
                  </a:rPr>
                  <a:t> </a:t>
                </a:r>
                <a:r>
                  <a:rPr lang="en-GB" sz="2800" dirty="0">
                    <a:effectLst/>
                    <a:latin typeface="Times New Roman"/>
                    <a:ea typeface="Calibri"/>
                    <a:cs typeface="Arial"/>
                  </a:rPr>
                  <a:t>proportional to the potential difference across it: </a:t>
                </a:r>
                <a:endParaRPr lang="en-US" sz="2000" dirty="0">
                  <a:ea typeface="Calibri"/>
                  <a:cs typeface="Arial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3200" b="1" dirty="0">
                    <a:effectLst/>
                    <a:latin typeface="Times New Roman"/>
                    <a:ea typeface="Calibri"/>
                    <a:cs typeface="Arial"/>
                  </a:rPr>
                  <a:t>I</a:t>
                </a:r>
                <a:r>
                  <a:rPr lang="en-GB" sz="3200" b="1" baseline="-25000" dirty="0">
                    <a:effectLst/>
                    <a:latin typeface="Times New Roman"/>
                    <a:ea typeface="Calibri"/>
                    <a:cs typeface="Arial"/>
                  </a:rPr>
                  <a:t>x </a:t>
                </a:r>
                <a:r>
                  <a:rPr lang="en-GB" sz="3200" b="1" dirty="0">
                    <a:effectLst/>
                    <a:latin typeface="Times New Roman"/>
                    <a:ea typeface="Calibri"/>
                    <a:cs typeface="Arial"/>
                  </a:rPr>
                  <a:t>α θ</a:t>
                </a:r>
                <a:r>
                  <a:rPr lang="en-GB" sz="3200" b="1" baseline="-25000" dirty="0">
                    <a:effectLst/>
                    <a:latin typeface="Times New Roman"/>
                    <a:ea typeface="Calibri"/>
                    <a:cs typeface="Arial"/>
                  </a:rPr>
                  <a:t>1</a:t>
                </a:r>
                <a:endParaRPr lang="en-US" sz="2000" dirty="0">
                  <a:ea typeface="Calibri"/>
                  <a:cs typeface="Arial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GB" sz="3200" b="1" dirty="0">
                    <a:effectLst/>
                    <a:latin typeface="Times New Roman"/>
                    <a:ea typeface="Calibri"/>
                    <a:cs typeface="Arial"/>
                  </a:rPr>
                  <a:t>I</a:t>
                </a:r>
                <a:r>
                  <a:rPr lang="en-GB" sz="3200" b="1" baseline="-25000" dirty="0">
                    <a:effectLst/>
                    <a:latin typeface="Times New Roman"/>
                    <a:ea typeface="Calibri"/>
                    <a:cs typeface="Arial"/>
                  </a:rPr>
                  <a:t>S </a:t>
                </a:r>
                <a:r>
                  <a:rPr lang="en-GB" sz="3200" b="1" dirty="0">
                    <a:effectLst/>
                    <a:latin typeface="Times New Roman"/>
                    <a:ea typeface="Calibri"/>
                    <a:cs typeface="Arial"/>
                  </a:rPr>
                  <a:t>α θ</a:t>
                </a:r>
                <a:r>
                  <a:rPr lang="en-GB" sz="3200" b="1" baseline="-25000" dirty="0">
                    <a:effectLst/>
                    <a:latin typeface="Times New Roman"/>
                    <a:ea typeface="Calibri"/>
                    <a:cs typeface="Arial"/>
                  </a:rPr>
                  <a:t>2</a:t>
                </a:r>
                <a:endParaRPr lang="en-US" sz="2000" dirty="0">
                  <a:ea typeface="Calibri"/>
                  <a:cs typeface="Arial"/>
                </a:endParaRPr>
              </a:p>
              <a:p>
                <a:pPr marL="590550" marR="0" algn="just">
                  <a:lnSpc>
                    <a:spcPct val="115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2800" dirty="0">
                    <a:latin typeface="Times New Roman"/>
                    <a:ea typeface="Calibri"/>
                    <a:cs typeface="Arial"/>
                  </a:rPr>
                  <a:t> </a:t>
                </a:r>
                <a:endParaRPr lang="en-US" sz="2000" dirty="0">
                  <a:ea typeface="Calibri"/>
                  <a:cs typeface="Arial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914400"/>
                <a:ext cx="7696200" cy="5381858"/>
              </a:xfrm>
              <a:prstGeom prst="rect">
                <a:avLst/>
              </a:prstGeom>
              <a:blipFill rotWithShape="1">
                <a:blip r:embed="rId2"/>
                <a:stretch>
                  <a:fillRect l="-1664" t="-1133" r="-15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21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47800" y="914400"/>
            <a:ext cx="5943600" cy="29611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Instruments: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DC power supply.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Galvanometer.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Resistor box R.B.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Unknown resistor </a:t>
            </a:r>
            <a:r>
              <a:rPr lang="en-US" sz="2400" b="1" i="1" dirty="0">
                <a:latin typeface="Times New Roman"/>
                <a:ea typeface="Calibri"/>
                <a:cs typeface="Arial"/>
              </a:rPr>
              <a:t>R</a:t>
            </a:r>
            <a:r>
              <a:rPr lang="en-US" sz="2400" b="1" i="1" baseline="-25000" dirty="0">
                <a:latin typeface="Times New Roman"/>
                <a:ea typeface="Calibri"/>
                <a:cs typeface="Arial"/>
              </a:rPr>
              <a:t>X</a:t>
            </a:r>
            <a:r>
              <a:rPr lang="en-US" sz="2400" dirty="0">
                <a:latin typeface="Times New Roman"/>
                <a:ea typeface="Calibri"/>
                <a:cs typeface="Arial"/>
              </a:rPr>
              <a:t>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Known fixed resistor </a:t>
            </a:r>
            <a:r>
              <a:rPr lang="en-US" sz="2400" b="1" i="1" dirty="0">
                <a:latin typeface="Times New Roman"/>
                <a:ea typeface="Calibri"/>
                <a:cs typeface="Arial"/>
              </a:rPr>
              <a:t>R</a:t>
            </a:r>
            <a:r>
              <a:rPr lang="en-US" sz="2400" b="1" i="1" baseline="-25000" dirty="0">
                <a:latin typeface="Times New Roman"/>
                <a:ea typeface="Calibri"/>
                <a:cs typeface="Arial"/>
              </a:rPr>
              <a:t>S</a:t>
            </a:r>
            <a:r>
              <a:rPr lang="en-US" sz="2400" dirty="0">
                <a:latin typeface="Times New Roman"/>
                <a:ea typeface="Calibri"/>
                <a:cs typeface="Arial"/>
              </a:rPr>
              <a:t>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 algn="just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/>
              <a:buChar char=""/>
            </a:pPr>
            <a:r>
              <a:rPr lang="en-US" sz="2400" dirty="0">
                <a:latin typeface="Times New Roman"/>
                <a:ea typeface="Calibri"/>
                <a:cs typeface="Arial"/>
              </a:rPr>
              <a:t>Connection wires.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7297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5800" y="271020"/>
            <a:ext cx="7772400" cy="6000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400" b="1" dirty="0">
                <a:latin typeface="Times New Roman"/>
                <a:ea typeface="Calibri"/>
                <a:cs typeface="Arial"/>
              </a:rPr>
              <a:t>Methods: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Connect the circuit as shown in Figure 1.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Connect high resistance from resistor box in series with galvanometer to avoid the current effect passing through galvanometer.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Set the voltage form DC power supply at 10 volts.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Record the galvanometer reading 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θ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1 </a:t>
            </a:r>
            <a:r>
              <a:rPr lang="en-GB" sz="2400" dirty="0">
                <a:latin typeface="Times New Roman"/>
                <a:ea typeface="Calibri"/>
                <a:cs typeface="Arial"/>
              </a:rPr>
              <a:t>(the galvanometer and resistor box in parallel with 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X</a:t>
            </a:r>
            <a:r>
              <a:rPr lang="en-GB" sz="2400" dirty="0">
                <a:latin typeface="Times New Roman"/>
                <a:ea typeface="Calibri"/>
                <a:cs typeface="Arial"/>
              </a:rPr>
              <a:t>).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Transfer the</a:t>
            </a:r>
            <a:r>
              <a:rPr lang="en-GB" sz="2400" dirty="0">
                <a:latin typeface="Times New Roman"/>
                <a:ea typeface="Calibri"/>
                <a:cs typeface="Arial"/>
              </a:rPr>
              <a:t> galvanometer and resistor box to be in parallel with 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S </a:t>
            </a:r>
            <a:r>
              <a:rPr lang="en-GB" sz="2400" dirty="0">
                <a:latin typeface="Times New Roman"/>
                <a:ea typeface="Calibri"/>
                <a:cs typeface="Arial"/>
              </a:rPr>
              <a:t>and record the galvanometer reading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 θ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2</a:t>
            </a:r>
            <a:r>
              <a:rPr lang="en-GB" sz="2400" dirty="0">
                <a:latin typeface="Times New Roman"/>
                <a:ea typeface="Calibri"/>
                <a:cs typeface="Arial"/>
              </a:rPr>
              <a:t>. 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GB" sz="2400" dirty="0">
                <a:latin typeface="Times New Roman"/>
                <a:ea typeface="Calibri"/>
                <a:cs typeface="Arial"/>
              </a:rPr>
              <a:t>Change the resistance form resistor box and record 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θ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1 </a:t>
            </a:r>
            <a:r>
              <a:rPr lang="en-GB" sz="2400" dirty="0">
                <a:latin typeface="Times New Roman"/>
                <a:ea typeface="Calibri"/>
                <a:cs typeface="Arial"/>
              </a:rPr>
              <a:t>and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 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θ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2</a:t>
            </a:r>
            <a:r>
              <a:rPr lang="en-GB" sz="2400" dirty="0">
                <a:latin typeface="Times New Roman"/>
                <a:ea typeface="Calibri"/>
                <a:cs typeface="Arial"/>
              </a:rPr>
              <a:t>. 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Repeat </a:t>
            </a:r>
            <a:r>
              <a:rPr lang="en-GB" sz="2400" dirty="0">
                <a:latin typeface="Times New Roman"/>
                <a:ea typeface="Calibri"/>
                <a:cs typeface="Arial"/>
              </a:rPr>
              <a:t> the previous step several times and record 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θ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1 </a:t>
            </a:r>
            <a:r>
              <a:rPr lang="en-GB" sz="2400" dirty="0">
                <a:latin typeface="Times New Roman"/>
                <a:ea typeface="Calibri"/>
                <a:cs typeface="Arial"/>
              </a:rPr>
              <a:t>and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 </a:t>
            </a:r>
            <a:r>
              <a:rPr lang="en-GB" sz="2400" b="1" dirty="0">
                <a:latin typeface="Times New Roman"/>
                <a:ea typeface="Calibri"/>
                <a:cs typeface="Arial"/>
              </a:rPr>
              <a:t>θ</a:t>
            </a:r>
            <a:r>
              <a:rPr lang="en-GB" sz="2400" b="1" baseline="-25000" dirty="0">
                <a:latin typeface="Times New Roman"/>
                <a:ea typeface="Calibri"/>
                <a:cs typeface="Arial"/>
              </a:rPr>
              <a:t>2 </a:t>
            </a:r>
            <a:r>
              <a:rPr lang="en-GB" sz="2400" dirty="0">
                <a:latin typeface="Times New Roman"/>
                <a:ea typeface="Calibri"/>
                <a:cs typeface="Arial"/>
              </a:rPr>
              <a:t>for each resistance form resistor box.</a:t>
            </a:r>
            <a:endParaRPr lang="en-US" sz="2400" dirty="0">
              <a:ea typeface="Calibri"/>
              <a:cs typeface="Arial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2400" dirty="0">
                <a:latin typeface="Times New Roman"/>
                <a:ea typeface="Calibri"/>
                <a:cs typeface="Arial"/>
              </a:rPr>
              <a:t>Write down your reading in the table below:</a:t>
            </a:r>
            <a:endParaRPr lang="en-US" sz="2400" dirty="0"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21127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265</Words>
  <Application>Microsoft Office PowerPoint</Application>
  <PresentationFormat>On-screen Show (4:3)</PresentationFormat>
  <Paragraphs>41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 &amp; Offices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UTM-PC</dc:creator>
  <cp:lastModifiedBy>UTM-PC</cp:lastModifiedBy>
  <cp:revision>17</cp:revision>
  <dcterms:created xsi:type="dcterms:W3CDTF">2018-11-23T11:36:21Z</dcterms:created>
  <dcterms:modified xsi:type="dcterms:W3CDTF">2019-01-14T07:20:17Z</dcterms:modified>
</cp:coreProperties>
</file>